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3"/>
  </p:notesMasterIdLst>
  <p:handoutMasterIdLst>
    <p:handoutMasterId r:id="rId14"/>
  </p:handoutMasterIdLst>
  <p:sldIdLst>
    <p:sldId id="920" r:id="rId2"/>
    <p:sldId id="975" r:id="rId3"/>
    <p:sldId id="976" r:id="rId4"/>
    <p:sldId id="977" r:id="rId5"/>
    <p:sldId id="978" r:id="rId6"/>
    <p:sldId id="979" r:id="rId7"/>
    <p:sldId id="980" r:id="rId8"/>
    <p:sldId id="981" r:id="rId9"/>
    <p:sldId id="982" r:id="rId10"/>
    <p:sldId id="983" r:id="rId11"/>
    <p:sldId id="804" r:id="rId12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8000"/>
    <a:srgbClr val="A30000"/>
    <a:srgbClr val="AB7942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16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关于聚类与差异化度量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F08EC8-7B80-47C5-8B4B-4BE60037A9F9}"/>
              </a:ext>
            </a:extLst>
          </p:cNvPr>
          <p:cNvSpPr txBox="1"/>
          <p:nvPr/>
        </p:nvSpPr>
        <p:spPr>
          <a:xfrm>
            <a:off x="445598" y="677676"/>
            <a:ext cx="93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专题引子</a:t>
            </a:r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关于聚类分析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如何做聚类？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如何实现对于数据对象的相似度评价？</a:t>
            </a:r>
          </a:p>
        </p:txBody>
      </p:sp>
    </p:spTree>
    <p:extLst>
      <p:ext uri="{BB962C8B-B14F-4D97-AF65-F5344CB8AC3E}">
        <p14:creationId xmlns:p14="http://schemas.microsoft.com/office/powerpoint/2010/main" val="77304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5702169" y="3369775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现实生活中我们常常有数据，但是不知道要分成几种类型</a:t>
            </a:r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类型标签未知：数量和具体标签都不知道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相对于分类问题，此类问题不可能具有提前贴好类型标签的数据集（训练数据集和测试数据集）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有时可能知道类型标签的数量（</a:t>
            </a:r>
            <a:r>
              <a:rPr lang="en-US" altLang="zh-CN" sz="2000" b="1" dirty="0"/>
              <a:t>k</a:t>
            </a:r>
            <a:r>
              <a:rPr lang="zh-CN" altLang="en-US" sz="2000" b="1" dirty="0"/>
              <a:t>），而具体标签未知</a:t>
            </a:r>
          </a:p>
          <a:p>
            <a:pPr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4" name="Picture 4" descr="https://timgsa.baidu.com/timg?image&amp;quality=80&amp;size=b9999_10000&amp;sec=1587982167486&amp;di=620fd4a8bb4224ca35557f4f6d06a1f6&amp;imgtype=0&amp;src=http%3A%2F%2Fg.hiphotos.baidu.com%2Fzhidao%2Fwh%253D450%252C600%2Fsign%3D8e6735e94b086e066afd374f373857c2%2Fac6eddc451da81cb0f252a155566d01608243122.jpg">
            <a:extLst>
              <a:ext uri="{FF2B5EF4-FFF2-40B4-BE49-F238E27FC236}">
                <a16:creationId xmlns:a16="http://schemas.microsoft.com/office/drawing/2014/main" id="{DCA43030-F2CD-41A7-9DE3-0C6EED66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3533775"/>
            <a:ext cx="42195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mgsa.baidu.com/timg?image&amp;quality=80&amp;size=b9999_10000&amp;sec=1587982316492&amp;di=74384f388a930f2ad54a954bf4fa34ad&amp;imgtype=0&amp;src=http%3A%2F%2Fimg1.imgtn.bdimg.com%2Fit%2Fu%3D2824959851%2C1915672121%26fm%3D214%26gp%3D0.jpg">
            <a:extLst>
              <a:ext uri="{FF2B5EF4-FFF2-40B4-BE49-F238E27FC236}">
                <a16:creationId xmlns:a16="http://schemas.microsoft.com/office/drawing/2014/main" id="{BE9198EE-9E06-42EE-AC42-CA7CDB0C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39" y="3429000"/>
            <a:ext cx="59340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关于聚类的例子</a:t>
            </a:r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关于新冠病毒感染人群的聚类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新冠病毒感染者的样本聚类分析表明：某些样品的微生物群比较贫乏。研究仍然发现</a:t>
            </a:r>
            <a:r>
              <a:rPr lang="zh-CN" altLang="en-US" sz="1800" b="1" dirty="0"/>
              <a:t>新冠病毒感染者</a:t>
            </a:r>
            <a:r>
              <a:rPr lang="zh-CN" altLang="en-US" sz="1800" dirty="0"/>
              <a:t>和</a:t>
            </a:r>
            <a:r>
              <a:rPr lang="zh-CN" altLang="en-US" sz="1800" b="1" dirty="0"/>
              <a:t>社区感染性肺炎患者</a:t>
            </a:r>
            <a:r>
              <a:rPr lang="zh-CN" altLang="en-US" sz="1800" dirty="0"/>
              <a:t>均与健康对照组不同（新冠病毒感染者与健康组：</a:t>
            </a:r>
            <a:r>
              <a:rPr lang="en-US" altLang="zh-CN" sz="1800" dirty="0"/>
              <a:t>R2=0.45</a:t>
            </a:r>
            <a:r>
              <a:rPr lang="zh-CN" altLang="en-US" sz="1800" dirty="0"/>
              <a:t>，</a:t>
            </a:r>
            <a:r>
              <a:rPr lang="en-US" altLang="zh-CN" sz="1800" dirty="0"/>
              <a:t>p =0.001</a:t>
            </a:r>
            <a:r>
              <a:rPr lang="zh-CN" altLang="en-US" sz="1800" dirty="0"/>
              <a:t>；社区感染性肺炎患者与健康组：</a:t>
            </a:r>
            <a:r>
              <a:rPr lang="en-US" altLang="zh-CN" sz="1800" dirty="0"/>
              <a:t>R2=0.10</a:t>
            </a:r>
            <a:r>
              <a:rPr lang="zh-CN" altLang="en-US" sz="1800" dirty="0"/>
              <a:t>，</a:t>
            </a:r>
            <a:r>
              <a:rPr lang="en-US" altLang="zh-CN" sz="1800" dirty="0"/>
              <a:t>p=0.002</a:t>
            </a:r>
            <a:r>
              <a:rPr lang="zh-CN" altLang="en-US" sz="1800" dirty="0"/>
              <a:t>），这表明他们的肺部菌群发生了微生态失调。</a:t>
            </a:r>
          </a:p>
        </p:txBody>
      </p:sp>
      <p:pic>
        <p:nvPicPr>
          <p:cNvPr id="4" name="Picture 2" descr="http://5b0988e595225.cdn.sohucs.com/images/20200308/f70c3d69947a474bb1bb5e4dd12c9110.jpeg">
            <a:extLst>
              <a:ext uri="{FF2B5EF4-FFF2-40B4-BE49-F238E27FC236}">
                <a16:creationId xmlns:a16="http://schemas.microsoft.com/office/drawing/2014/main" id="{C47DA887-9698-406F-B1A4-992D36C4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40" y="3185121"/>
            <a:ext cx="4277623" cy="34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2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中国女性消费人群划分（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B9A54A-BE1A-4506-950D-E6B56FBE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21" y="2010009"/>
            <a:ext cx="5522158" cy="43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0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3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中国女性消费人群划分（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7D1BE-5FF9-4F8B-A65A-679275C5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85" y="2005418"/>
            <a:ext cx="7449629" cy="41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8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4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拍照风格的划分</a:t>
            </a:r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3D742-CBB8-49E5-8605-A797C543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60" y="1941474"/>
            <a:ext cx="7317184" cy="45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5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根据共享单车使用频度对活跃区域的划分（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AF879-BC80-4F4F-9FE5-DB229182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56" y="2489126"/>
            <a:ext cx="3617514" cy="29640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87D16A-3B25-4322-B197-12C4BC52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14" y="4306331"/>
            <a:ext cx="4853310" cy="2183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ECA3A4-B5AD-4EA8-B669-9164EFBDE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58" y="1892053"/>
            <a:ext cx="4343422" cy="22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5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6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根据共享单车使用频度对活跃区域的划分（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2BA9C-332E-4FE1-A7DB-A3F93ED4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7" y="2399802"/>
            <a:ext cx="5305483" cy="2857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CCA717-D813-4BF8-9613-CF5E5E01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43" y="2399801"/>
            <a:ext cx="4889703" cy="2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关于预测的例子</a:t>
            </a:r>
            <a:r>
              <a:rPr lang="en-US" altLang="zh-CN" sz="2000" b="1" dirty="0"/>
              <a:t>7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7932339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同一聚集的类型：相似程度大；不同聚集的类型：差异程度大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如何衡量相似度和差异</a:t>
            </a:r>
            <a:r>
              <a:rPr lang="zh-CN" altLang="en-US" sz="2000" b="1"/>
              <a:t>化</a:t>
            </a:r>
            <a:r>
              <a:rPr lang="zh-CN" altLang="en-US" sz="2000" b="1" smtClean="0"/>
              <a:t>程度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B029B-70B9-4A2E-8D42-F6BF321B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15" y="423059"/>
            <a:ext cx="3084286" cy="64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0786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78941</TotalTime>
  <Words>299</Words>
  <Application>Microsoft Office PowerPoint</Application>
  <PresentationFormat>宽屏</PresentationFormat>
  <Paragraphs>33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新細明體</vt:lpstr>
      <vt:lpstr>方正粗黑宋简体</vt:lpstr>
      <vt:lpstr>宋体</vt:lpstr>
      <vt:lpstr>Microsoft YaHei</vt:lpstr>
      <vt:lpstr>Arial</vt:lpstr>
      <vt:lpstr>Calibri</vt:lpstr>
      <vt:lpstr>Times New Roman</vt:lpstr>
      <vt:lpstr>Wingdings</vt:lpstr>
      <vt:lpstr>Wingdings 2</vt:lpstr>
      <vt:lpstr>Tsinghua</vt:lpstr>
      <vt:lpstr>关于聚类与差异化度量</vt:lpstr>
      <vt:lpstr>关于聚类</vt:lpstr>
      <vt:lpstr>关于聚类的例子1</vt:lpstr>
      <vt:lpstr>关于预测的例子2</vt:lpstr>
      <vt:lpstr>关于预测的例子3</vt:lpstr>
      <vt:lpstr>关于预测的例子4</vt:lpstr>
      <vt:lpstr>关于预测的例子5</vt:lpstr>
      <vt:lpstr>关于预测的例子6</vt:lpstr>
      <vt:lpstr>关于预测的例子7</vt:lpstr>
      <vt:lpstr>关于聚类分析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6149</cp:revision>
  <cp:lastPrinted>2019-04-19T01:46:34Z</cp:lastPrinted>
  <dcterms:created xsi:type="dcterms:W3CDTF">2013-09-16T02:46:25Z</dcterms:created>
  <dcterms:modified xsi:type="dcterms:W3CDTF">2021-05-06T02:40:46Z</dcterms:modified>
</cp:coreProperties>
</file>